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58" r:id="rId4"/>
    <p:sldId id="259" r:id="rId5"/>
    <p:sldId id="256" r:id="rId6"/>
    <p:sldId id="269" r:id="rId7"/>
    <p:sldId id="267" r:id="rId8"/>
    <p:sldId id="263" r:id="rId9"/>
    <p:sldId id="264" r:id="rId10"/>
    <p:sldId id="261" r:id="rId11"/>
    <p:sldId id="262" r:id="rId12"/>
    <p:sldId id="265" r:id="rId13"/>
    <p:sldId id="268" r:id="rId14"/>
    <p:sldId id="266" r:id="rId15"/>
    <p:sldId id="271" r:id="rId16"/>
    <p:sldId id="270" r:id="rId1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0" autoAdjust="0"/>
    <p:restoredTop sz="93883" autoAdjust="0"/>
  </p:normalViewPr>
  <p:slideViewPr>
    <p:cSldViewPr snapToGrid="0">
      <p:cViewPr varScale="1">
        <p:scale>
          <a:sx n="63" d="100"/>
          <a:sy n="63" d="100"/>
        </p:scale>
        <p:origin x="8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1836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75772-28A9-41B2-84B6-58F12271707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lv-LV" dirty="0"/>
              <a:t>Dr. </a:t>
            </a:r>
            <a:r>
              <a:rPr lang="lv-LV" dirty="0" err="1"/>
              <a:t>h.c</a:t>
            </a:r>
            <a:r>
              <a:rPr lang="lv-LV" dirty="0"/>
              <a:t>. - universitātes un Latvijas Zinātņu akadēmija par īpašiem nopelniem zinātnē.</a:t>
            </a:r>
          </a:p>
          <a:p>
            <a:pPr lvl="1"/>
            <a:r>
              <a:rPr lang="lv-LV" dirty="0"/>
              <a:t>izciliem, starptautiski atzītiem zinātniekiem pēc likumā noteiktā pensijas vecuma sasniegšanas var piešķirt arī </a:t>
            </a:r>
            <a:r>
              <a:rPr lang="lv-LV" dirty="0" err="1"/>
              <a:t>Emeritus</a:t>
            </a:r>
            <a:r>
              <a:rPr lang="lv-LV" dirty="0"/>
              <a:t> jeb valsts </a:t>
            </a:r>
            <a:r>
              <a:rPr lang="lv-LV" dirty="0" err="1"/>
              <a:t>emeritētā</a:t>
            </a:r>
            <a:r>
              <a:rPr lang="lv-LV" dirty="0"/>
              <a:t> zinātnieka statusu, kas nozīmē arī finansiālu atbalstu jeb pielikumu pie pensijas.</a:t>
            </a:r>
          </a:p>
          <a:p>
            <a:pPr lvl="1"/>
            <a:endParaRPr lang="lv-LV" dirty="0"/>
          </a:p>
          <a:p>
            <a:pPr lvl="1"/>
            <a:r>
              <a:rPr lang="lv-LV" dirty="0"/>
              <a:t>Atbilstoši Augstskolu likuma 27.pantam akadēmisko personālu veido:</a:t>
            </a:r>
          </a:p>
          <a:p>
            <a:pPr lvl="1"/>
            <a:endParaRPr lang="lv-LV" dirty="0"/>
          </a:p>
          <a:p>
            <a:pPr lvl="1"/>
            <a:r>
              <a:rPr lang="lv-LV" dirty="0"/>
              <a:t>akadēmiski pedagoģiskie darbinieki: profesori, asociētie profesori; docenti, lektori, asistenti.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F9184-29CD-40A1-A2A8-4B0B085D911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1800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F0303-F2EC-40D2-BCC1-E9C1658B18A3}" type="slidenum">
              <a:rPr kumimoji="0" lang="lv-LV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lv-LV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71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BF9184-29CD-40A1-A2A8-4B0B085D9110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8594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Kazahstāna, Klaipēda, Erevāna, </a:t>
            </a:r>
            <a:r>
              <a:rPr lang="lv-LV" dirty="0" err="1"/>
              <a:t>Ļjubļina</a:t>
            </a:r>
            <a:r>
              <a:rPr lang="lv-LV" dirty="0"/>
              <a:t> universitātes,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BF9184-29CD-40A1-A2A8-4B0B085D9110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1243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Dzemdniecības un ginekoloģijas katedras asistents, Zinātņu doktore klīniskā medicīna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BF9184-29CD-40A1-A2A8-4B0B085D9110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6457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0381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920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1650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8563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24000" y="473273"/>
            <a:ext cx="9144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43460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57438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4933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59135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77162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298406" y="182165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282129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42707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8870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0607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298406" y="625078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09860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5" y="4473773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5" y="2979431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22835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7219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7243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6714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1559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8764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6881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7826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7925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017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7626F-305C-486A-9765-6C72C10D8730}" type="datetimeFigureOut">
              <a:rPr lang="lv-LV" smtClean="0"/>
              <a:t>21.11.2024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A470-721F-4394-A7B4-20C4FC1F7D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0051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54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49745" y="1311565"/>
            <a:ext cx="9854000" cy="2115126"/>
          </a:xfrm>
        </p:spPr>
        <p:txBody>
          <a:bodyPr>
            <a:normAutofit fontScale="90000"/>
          </a:bodyPr>
          <a:lstStyle/>
          <a:p>
            <a:r>
              <a:rPr lang="lv-LV" altLang="lv-LV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altLang="lv-LV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Kā orientēties </a:t>
            </a:r>
            <a:r>
              <a:rPr lang="lv-LV" altLang="lv-LV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akadēmisko amatu </a:t>
            </a:r>
            <a:r>
              <a:rPr lang="lv-LV" altLang="lv-LV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lv-LV" altLang="lv-LV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zinātnisko grādu </a:t>
            </a:r>
            <a:r>
              <a:rPr lang="lv-LV" altLang="lv-LV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džungļos?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7702" y="571501"/>
            <a:ext cx="7072313" cy="1500188"/>
          </a:xfrm>
        </p:spPr>
        <p:txBody>
          <a:bodyPr/>
          <a:lstStyle/>
          <a:p>
            <a:pPr algn="l">
              <a:defRPr/>
            </a:pPr>
            <a:r>
              <a:rPr lang="lv-LV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Gunta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Lazd</a:t>
            </a:r>
            <a:r>
              <a:rPr lang="lv-LV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āne</a:t>
            </a:r>
            <a:endParaRPr lang="lv-LV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lv-LV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05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036C4-36CE-419F-99A0-156358280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452437"/>
            <a:ext cx="8886825" cy="5953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2DD984-08EF-4098-AA60-F52E1968A705}"/>
              </a:ext>
            </a:extLst>
          </p:cNvPr>
          <p:cNvSpPr txBox="1"/>
          <p:nvPr/>
        </p:nvSpPr>
        <p:spPr>
          <a:xfrm>
            <a:off x="47307" y="6274097"/>
            <a:ext cx="30581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lv-LV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https://lvportals.lv/</a:t>
            </a:r>
            <a:endParaRPr kumimoji="0" lang="lv-LV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04FCC-449D-4034-8B7A-C0DB489ED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351" y="111979"/>
            <a:ext cx="9395061" cy="62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670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52124B-2E6C-4DA5-BF68-623611ED4DAD}"/>
              </a:ext>
            </a:extLst>
          </p:cNvPr>
          <p:cNvSpPr/>
          <p:nvPr/>
        </p:nvSpPr>
        <p:spPr>
          <a:xfrm>
            <a:off x="642042" y="54809"/>
            <a:ext cx="11314316" cy="689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lv-LV" dirty="0"/>
          </a:p>
          <a:p>
            <a:endParaRPr lang="lv-LV" dirty="0"/>
          </a:p>
          <a:p>
            <a:r>
              <a:rPr lang="lv-LV" sz="2800" dirty="0"/>
              <a:t>AKADĒMISKIE amati: amati, kas paredzēti augstskolu mācībspēkiem</a:t>
            </a:r>
            <a:r>
              <a:rPr lang="lv-LV" dirty="0"/>
              <a:t>.</a:t>
            </a:r>
          </a:p>
          <a:p>
            <a:endParaRPr lang="lv-LV" dirty="0"/>
          </a:p>
          <a:p>
            <a:r>
              <a:rPr lang="lv-LV" dirty="0"/>
              <a:t> Latvijā tie ir:</a:t>
            </a:r>
          </a:p>
          <a:p>
            <a:endParaRPr lang="lv-LV" dirty="0"/>
          </a:p>
          <a:p>
            <a:pPr marL="285750" indent="-285750">
              <a:buFontTx/>
              <a:buChar char="-"/>
            </a:pPr>
            <a:r>
              <a:rPr lang="lv-LV" sz="2400" dirty="0"/>
              <a:t>asistents </a:t>
            </a:r>
          </a:p>
          <a:p>
            <a:pPr marL="285750" indent="-285750">
              <a:buFontTx/>
              <a:buChar char="-"/>
            </a:pPr>
            <a:r>
              <a:rPr lang="lv-LV" sz="2400" dirty="0"/>
              <a:t>lektors</a:t>
            </a:r>
          </a:p>
          <a:p>
            <a:endParaRPr lang="lv-LV" sz="2400" dirty="0"/>
          </a:p>
          <a:p>
            <a:pPr marL="285750" indent="-285750">
              <a:buFontTx/>
              <a:buChar char="-"/>
            </a:pPr>
            <a:r>
              <a:rPr lang="lv-LV" sz="2400" dirty="0"/>
              <a:t>pētnieks</a:t>
            </a:r>
          </a:p>
          <a:p>
            <a:pPr marL="285750" indent="-285750">
              <a:buFontTx/>
              <a:buChar char="-"/>
            </a:pPr>
            <a:r>
              <a:rPr lang="lv-LV" sz="2400" dirty="0"/>
              <a:t>vadošais pētnieks </a:t>
            </a:r>
          </a:p>
          <a:p>
            <a:pPr marL="285750" indent="-285750">
              <a:buFontTx/>
              <a:buChar char="-"/>
            </a:pPr>
            <a:endParaRPr lang="lv-LV" sz="2400" dirty="0"/>
          </a:p>
          <a:p>
            <a:pPr marL="285750" indent="-285750">
              <a:buFontTx/>
              <a:buChar char="-"/>
            </a:pPr>
            <a:r>
              <a:rPr lang="lv-LV" sz="2400" dirty="0"/>
              <a:t>docents </a:t>
            </a:r>
          </a:p>
          <a:p>
            <a:pPr marL="285750" indent="-285750">
              <a:buFontTx/>
              <a:buChar char="-"/>
            </a:pPr>
            <a:r>
              <a:rPr lang="lv-LV" sz="2400" dirty="0"/>
              <a:t>asociētais profesors</a:t>
            </a:r>
          </a:p>
          <a:p>
            <a:pPr marL="285750" indent="-285750">
              <a:buFontTx/>
              <a:buChar char="-"/>
            </a:pPr>
            <a:r>
              <a:rPr lang="lv-LV" sz="2400" dirty="0"/>
              <a:t>profesors </a:t>
            </a:r>
          </a:p>
          <a:p>
            <a:pPr marL="285750" indent="-285750">
              <a:buFontTx/>
              <a:buChar char="-"/>
            </a:pPr>
            <a:endParaRPr lang="lv-LV" dirty="0"/>
          </a:p>
          <a:p>
            <a:r>
              <a:rPr lang="lv-LV" sz="3600" b="1" dirty="0">
                <a:solidFill>
                  <a:srgbClr val="C00000"/>
                </a:solidFill>
              </a:rPr>
              <a:t>IEVĒL uz 6 gadiem! </a:t>
            </a:r>
          </a:p>
          <a:p>
            <a:r>
              <a:rPr lang="lv-LV" dirty="0"/>
              <a:t> </a:t>
            </a:r>
          </a:p>
          <a:p>
            <a:endParaRPr lang="lv-LV" dirty="0"/>
          </a:p>
          <a:p>
            <a:endParaRPr lang="lv-LV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3A4DEF-B152-4A20-AB5B-4D1DA4FB514E}"/>
              </a:ext>
            </a:extLst>
          </p:cNvPr>
          <p:cNvSpPr/>
          <p:nvPr/>
        </p:nvSpPr>
        <p:spPr>
          <a:xfrm>
            <a:off x="3251200" y="27170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54613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BE2A35-A19B-4E5E-B187-A4CF2D774F72}"/>
              </a:ext>
            </a:extLst>
          </p:cNvPr>
          <p:cNvSpPr/>
          <p:nvPr/>
        </p:nvSpPr>
        <p:spPr>
          <a:xfrm>
            <a:off x="6211614" y="2207172"/>
            <a:ext cx="5370786" cy="1967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Izciliem, starptautiski atzītiem zinātniekiem </a:t>
            </a:r>
            <a:r>
              <a:rPr lang="lv-LV" sz="2400" b="1" dirty="0">
                <a:solidFill>
                  <a:srgbClr val="C00000"/>
                </a:solidFill>
              </a:rPr>
              <a:t>pēc likumā noteiktā pensijas vecuma sasniegšanas </a:t>
            </a:r>
            <a:r>
              <a:rPr lang="lv-LV" sz="2400" dirty="0"/>
              <a:t>var piešķirt </a:t>
            </a:r>
            <a:r>
              <a:rPr lang="lv-LV" sz="2400" b="1" dirty="0" err="1"/>
              <a:t>Emeritus</a:t>
            </a:r>
            <a:r>
              <a:rPr lang="lv-LV" sz="2400" b="1" dirty="0"/>
              <a:t> jeb valsts </a:t>
            </a:r>
            <a:r>
              <a:rPr lang="lv-LV" sz="2400" b="1" dirty="0" err="1"/>
              <a:t>emeritētā</a:t>
            </a:r>
            <a:r>
              <a:rPr lang="lv-LV" sz="2400" b="1" dirty="0"/>
              <a:t> zinātnieka statusu</a:t>
            </a:r>
            <a:r>
              <a:rPr lang="lv-LV" sz="2400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FCDFB-8852-470C-BC7B-0EA7BE6793A5}"/>
              </a:ext>
            </a:extLst>
          </p:cNvPr>
          <p:cNvSpPr txBox="1"/>
          <p:nvPr/>
        </p:nvSpPr>
        <p:spPr>
          <a:xfrm>
            <a:off x="2600960" y="-128501"/>
            <a:ext cx="74168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v-LV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lv-LV" sz="24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EMERITUS jeb valsts </a:t>
            </a:r>
            <a:r>
              <a:rPr kumimoji="0" lang="lv-LV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emeritētie</a:t>
            </a:r>
            <a:r>
              <a:rPr kumimoji="0" lang="lv-LV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zinātnieki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BD42E-8319-42C5-B7CA-7D1CF768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1285875"/>
            <a:ext cx="5654401" cy="5338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D2FFF-F68B-4E4B-81A4-4C4468B4D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338" y="183832"/>
            <a:ext cx="2000250" cy="1857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5F29CE-6A87-444B-B8D9-4B1A435B5AF5}"/>
              </a:ext>
            </a:extLst>
          </p:cNvPr>
          <p:cNvSpPr/>
          <p:nvPr/>
        </p:nvSpPr>
        <p:spPr>
          <a:xfrm>
            <a:off x="6409124" y="5738936"/>
            <a:ext cx="5173276" cy="646331"/>
          </a:xfrm>
          <a:prstGeom prst="rect">
            <a:avLst/>
          </a:prstGeom>
          <a:solidFill>
            <a:srgbClr val="CCECFF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lv-LV" dirty="0"/>
              <a:t>Avots: </a:t>
            </a:r>
          </a:p>
          <a:p>
            <a:r>
              <a:rPr lang="lv-LV" dirty="0"/>
              <a:t>https://www.lza.lv/par-mums/emeritetie-zinatnieki</a:t>
            </a:r>
          </a:p>
        </p:txBody>
      </p:sp>
    </p:spTree>
    <p:extLst>
      <p:ext uri="{BB962C8B-B14F-4D97-AF65-F5344CB8AC3E}">
        <p14:creationId xmlns:p14="http://schemas.microsoft.com/office/powerpoint/2010/main" val="272181523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6F4F7-CED6-4EE7-98E2-6120BD2FADFE}"/>
              </a:ext>
            </a:extLst>
          </p:cNvPr>
          <p:cNvSpPr txBox="1"/>
          <p:nvPr/>
        </p:nvSpPr>
        <p:spPr>
          <a:xfrm>
            <a:off x="2001520" y="881638"/>
            <a:ext cx="84734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GODA  DOKTORA NOSAUKUMI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62CA5-93A8-4220-89F4-3E020E3D20FC}"/>
              </a:ext>
            </a:extLst>
          </p:cNvPr>
          <p:cNvSpPr txBox="1"/>
          <p:nvPr/>
        </p:nvSpPr>
        <p:spPr>
          <a:xfrm>
            <a:off x="1869440" y="1391146"/>
            <a:ext cx="1052576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lv-LV" sz="2400" b="1" i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docteur</a:t>
            </a:r>
            <a:r>
              <a:rPr lang="lv-LV" sz="2400" b="1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v-LV" sz="2400" b="1" i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honoraire</a:t>
            </a:r>
            <a:r>
              <a:rPr lang="lv-LV" sz="2400" b="1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= </a:t>
            </a:r>
            <a:r>
              <a:rPr lang="es-ES" sz="2400" b="1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Doctor honoris causa </a:t>
            </a:r>
            <a:r>
              <a:rPr lang="lv-LV" sz="2400" b="1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s-ES" sz="2400" b="1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Dr. h. c.</a:t>
            </a:r>
            <a:endParaRPr lang="lv-LV" sz="2400" b="1" i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584200" hangingPunct="0"/>
            <a:endParaRPr lang="lv-LV" sz="2400" b="1" i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584200" hangingPunct="0"/>
            <a:r>
              <a:rPr lang="lv-LV" sz="2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Piešķir</a:t>
            </a:r>
            <a:r>
              <a:rPr lang="es-ES" sz="2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v-LV" sz="2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universitātes un akadēmijas kā </a:t>
            </a:r>
            <a:r>
              <a:rPr lang="lv-LV" sz="24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APBALVOJUMU</a:t>
            </a:r>
            <a:r>
              <a:rPr lang="lv-LV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v-LV" sz="2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kumimoji="0" lang="lv-LV" sz="24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5F8BA-9270-4F1C-AB78-B4D14D70C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52" y="2693276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B6ADD-CEB4-475A-8C33-A29CFF04E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005" y="2970392"/>
            <a:ext cx="3851149" cy="2810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99295-7A90-4E6D-8932-08A212A31C56}"/>
              </a:ext>
            </a:extLst>
          </p:cNvPr>
          <p:cNvSpPr txBox="1"/>
          <p:nvPr/>
        </p:nvSpPr>
        <p:spPr>
          <a:xfrm>
            <a:off x="6621517" y="5886314"/>
            <a:ext cx="429873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2010.g. RSU </a:t>
            </a:r>
          </a:p>
        </p:txBody>
      </p:sp>
    </p:spTree>
    <p:extLst>
      <p:ext uri="{BB962C8B-B14F-4D97-AF65-F5344CB8AC3E}">
        <p14:creationId xmlns:p14="http://schemas.microsoft.com/office/powerpoint/2010/main" val="33377261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539FEB-5AAF-40BF-85A3-36162304E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540" y="608752"/>
            <a:ext cx="2980056" cy="3973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05129-EC6E-41B8-A4F0-F63C1A58A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40" y="1807633"/>
            <a:ext cx="3689350" cy="4919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A5F80-F4B2-4052-BC03-68D422275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93" y="2262399"/>
            <a:ext cx="4758267" cy="3568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7311F-EF52-4DC8-853F-B2A17D45BCCD}"/>
              </a:ext>
            </a:extLst>
          </p:cNvPr>
          <p:cNvSpPr txBox="1"/>
          <p:nvPr/>
        </p:nvSpPr>
        <p:spPr>
          <a:xfrm>
            <a:off x="5139372" y="4732516"/>
            <a:ext cx="298005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lv-LV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Zinātņu doktore klīniskā medicīna</a:t>
            </a:r>
            <a:endParaRPr kumimoji="0" lang="lv-LV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133792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B2370-6351-4648-AB25-DF15284FF8DF}"/>
              </a:ext>
            </a:extLst>
          </p:cNvPr>
          <p:cNvSpPr txBox="1"/>
          <p:nvPr/>
        </p:nvSpPr>
        <p:spPr>
          <a:xfrm>
            <a:off x="4183117" y="2430039"/>
            <a:ext cx="8250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200" b="1" dirty="0">
                <a:solidFill>
                  <a:srgbClr val="C00000"/>
                </a:solidFill>
              </a:rPr>
              <a:t>PALDIES!</a:t>
            </a:r>
          </a:p>
        </p:txBody>
      </p:sp>
    </p:spTree>
    <p:extLst>
      <p:ext uri="{BB962C8B-B14F-4D97-AF65-F5344CB8AC3E}">
        <p14:creationId xmlns:p14="http://schemas.microsoft.com/office/powerpoint/2010/main" val="410684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F61F7-C8A3-4C15-BB82-B56F8734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88950"/>
            <a:ext cx="7772400" cy="6280100"/>
          </a:xfrm>
          <a:prstGeom prst="rect">
            <a:avLst/>
          </a:prstGeom>
        </p:spPr>
      </p:pic>
      <p:pic>
        <p:nvPicPr>
          <p:cNvPr id="1026" name="Picture 2" descr="Cute Cartoon Monkey: Over 91,582 Royalty-Free Licensable Stock  Illustrations &amp; Drawings | Shutterstock">
            <a:extLst>
              <a:ext uri="{FF2B5EF4-FFF2-40B4-BE49-F238E27FC236}">
                <a16:creationId xmlns:a16="http://schemas.microsoft.com/office/drawing/2014/main" id="{53DD59CE-BF80-4CE7-BAB4-69CDB206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130800"/>
            <a:ext cx="1438250" cy="14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F44D6-F730-495D-8298-DBA4FA92C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3178150"/>
            <a:ext cx="13525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46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5AE171-B8CE-4CD0-94A8-70C48EB973BF}"/>
              </a:ext>
            </a:extLst>
          </p:cNvPr>
          <p:cNvSpPr/>
          <p:nvPr/>
        </p:nvSpPr>
        <p:spPr>
          <a:xfrm>
            <a:off x="4662690" y="3244334"/>
            <a:ext cx="5185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/>
              <a:t>Prof. Dr.</a:t>
            </a:r>
            <a:r>
              <a:rPr lang="lv-LV" sz="2800" dirty="0"/>
              <a:t> med.</a:t>
            </a:r>
            <a:r>
              <a:rPr lang="de-DE" sz="2800" dirty="0"/>
              <a:t> E. R. Weissenbacher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BFA02-9D32-4B0C-A648-CA4BC093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389" y="508000"/>
            <a:ext cx="2844837" cy="26393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9E2810-E347-41A1-BE58-4BE08B9B793F}"/>
              </a:ext>
            </a:extLst>
          </p:cNvPr>
          <p:cNvSpPr/>
          <p:nvPr/>
        </p:nvSpPr>
        <p:spPr>
          <a:xfrm>
            <a:off x="2820002" y="3976271"/>
            <a:ext cx="7754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dirty="0"/>
              <a:t>Prof. Dr. med. Dr. med. habil. Prof. </a:t>
            </a:r>
            <a:r>
              <a:rPr lang="lv-LV" sz="3200" dirty="0" err="1"/>
              <a:t>h.c</a:t>
            </a:r>
            <a:r>
              <a:rPr lang="lv-LV" sz="3200" dirty="0"/>
              <a:t>. Dr. </a:t>
            </a:r>
            <a:r>
              <a:rPr lang="lv-LV" sz="3200" dirty="0" err="1"/>
              <a:t>h.c</a:t>
            </a:r>
            <a:r>
              <a:rPr lang="lv-LV" sz="3200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70DF64-0297-4896-9E18-6745828DA831}"/>
              </a:ext>
            </a:extLst>
          </p:cNvPr>
          <p:cNvSpPr/>
          <p:nvPr/>
        </p:nvSpPr>
        <p:spPr>
          <a:xfrm>
            <a:off x="8794607" y="4585097"/>
            <a:ext cx="295529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lv-LV" sz="2400" dirty="0" err="1"/>
              <a:t>h.c</a:t>
            </a:r>
            <a:r>
              <a:rPr lang="lv-LV" sz="2400" dirty="0"/>
              <a:t>. = «</a:t>
            </a:r>
            <a:r>
              <a:rPr lang="lv-LV" sz="2400" dirty="0" err="1"/>
              <a:t>honoris</a:t>
            </a:r>
            <a:r>
              <a:rPr lang="lv-LV" sz="2400" dirty="0"/>
              <a:t> </a:t>
            </a:r>
            <a:r>
              <a:rPr lang="lv-LV" sz="2400" dirty="0" err="1"/>
              <a:t>causa</a:t>
            </a:r>
            <a:r>
              <a:rPr lang="lv-LV" sz="24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8561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630D32-DF53-4221-8BF4-0B04E5BD1D65}"/>
              </a:ext>
            </a:extLst>
          </p:cNvPr>
          <p:cNvSpPr/>
          <p:nvPr/>
        </p:nvSpPr>
        <p:spPr>
          <a:xfrm>
            <a:off x="833120" y="544791"/>
            <a:ext cx="1068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600" b="1" dirty="0"/>
              <a:t>Akadēmiskais grāds = </a:t>
            </a:r>
            <a:r>
              <a:rPr lang="lv-LV" sz="3600" dirty="0"/>
              <a:t>augtākās </a:t>
            </a:r>
            <a:r>
              <a:rPr lang="lv-LV" sz="3600" b="1" dirty="0"/>
              <a:t>izglītības </a:t>
            </a:r>
            <a:r>
              <a:rPr lang="lv-LV" sz="3600" dirty="0"/>
              <a:t>pakāpe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AC232-B576-43CB-B98F-52437E23FC78}"/>
              </a:ext>
            </a:extLst>
          </p:cNvPr>
          <p:cNvSpPr txBox="1"/>
          <p:nvPr/>
        </p:nvSpPr>
        <p:spPr>
          <a:xfrm>
            <a:off x="1645920" y="1310983"/>
            <a:ext cx="752967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Akadēmiskais grāds: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v-LV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Bakalaurs (</a:t>
            </a:r>
            <a:r>
              <a:rPr lang="lv-LV" sz="24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Bc</a:t>
            </a:r>
            <a:r>
              <a:rPr lang="lv-LV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Maģistrs (Mg)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lv-LV" sz="24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v-LV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3F09A-FAA3-4D71-9717-79DBE445C9FD}"/>
              </a:ext>
            </a:extLst>
          </p:cNvPr>
          <p:cNvSpPr txBox="1"/>
          <p:nvPr/>
        </p:nvSpPr>
        <p:spPr>
          <a:xfrm>
            <a:off x="497840" y="2902704"/>
            <a:ext cx="1038352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Zinātniskais grāds = zinātnes </a:t>
            </a:r>
            <a:r>
              <a:rPr kumimoji="0" lang="lv-LV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darbinieka</a:t>
            </a:r>
            <a:r>
              <a:rPr kumimoji="0" lang="lv-LV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kvalifikācijas </a:t>
            </a:r>
            <a:r>
              <a:rPr kumimoji="0" lang="lv-LV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pakāpe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F12959-4436-4AD0-ACA9-F2A8EE97C2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99135" y="4454584"/>
            <a:ext cx="10383520" cy="2190055"/>
          </a:xfrm>
        </p:spPr>
        <p:txBody>
          <a:bodyPr>
            <a:normAutofit/>
          </a:bodyPr>
          <a:lstStyle/>
          <a:p>
            <a:r>
              <a:rPr lang="lv-LV" dirty="0"/>
              <a:t>Zinātnes doktora grāds:</a:t>
            </a:r>
          </a:p>
          <a:p>
            <a:r>
              <a:rPr lang="lv-LV" dirty="0"/>
              <a:t>Līdz 2018.g.  </a:t>
            </a:r>
            <a:r>
              <a:rPr lang="lv-LV" dirty="0" err="1"/>
              <a:t>Dr</a:t>
            </a:r>
            <a:r>
              <a:rPr lang="lv-LV" dirty="0"/>
              <a:t> </a:t>
            </a:r>
          </a:p>
          <a:p>
            <a:r>
              <a:rPr lang="lv-LV" dirty="0"/>
              <a:t>No 2019.g.  </a:t>
            </a:r>
            <a:r>
              <a:rPr lang="lv-LV" b="1" i="1" dirty="0" err="1"/>
              <a:t>PhD</a:t>
            </a:r>
            <a:r>
              <a:rPr lang="lv-LV" dirty="0"/>
              <a:t> (</a:t>
            </a:r>
            <a:r>
              <a:rPr lang="lv-LV" i="1" dirty="0" err="1"/>
              <a:t>philosophiae</a:t>
            </a:r>
            <a:r>
              <a:rPr lang="lv-LV" i="1" dirty="0"/>
              <a:t> </a:t>
            </a:r>
            <a:r>
              <a:rPr lang="lv-LV" i="1" dirty="0" err="1"/>
              <a:t>doctor</a:t>
            </a:r>
            <a:r>
              <a:rPr lang="lv-LV" dirty="0"/>
              <a:t>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630D32-DF53-4221-8BF4-0B04E5BD1D65}"/>
              </a:ext>
            </a:extLst>
          </p:cNvPr>
          <p:cNvSpPr/>
          <p:nvPr/>
        </p:nvSpPr>
        <p:spPr>
          <a:xfrm>
            <a:off x="833120" y="544791"/>
            <a:ext cx="1068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</a:rPr>
              <a:t>Akadēmiskais grāds = 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</a:rPr>
              <a:t>augtākās </a:t>
            </a: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</a:rPr>
              <a:t>izglītības 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</a:rPr>
              <a:t>pakāpe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AC232-B576-43CB-B98F-52437E23FC78}"/>
              </a:ext>
            </a:extLst>
          </p:cNvPr>
          <p:cNvSpPr txBox="1"/>
          <p:nvPr/>
        </p:nvSpPr>
        <p:spPr>
          <a:xfrm>
            <a:off x="1645920" y="1310983"/>
            <a:ext cx="752967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Akadēmiskais grāds: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Bakalaurs (</a:t>
            </a: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Bc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Maģistrs (Mg)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3F09A-FAA3-4D71-9717-79DBE445C9FD}"/>
              </a:ext>
            </a:extLst>
          </p:cNvPr>
          <p:cNvSpPr txBox="1"/>
          <p:nvPr/>
        </p:nvSpPr>
        <p:spPr>
          <a:xfrm>
            <a:off x="497840" y="2902704"/>
            <a:ext cx="1038352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Zinātniskais grāds = zinātnes 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darbinieka</a:t>
            </a: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kvalifikācijas 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pakāpe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F12959-4436-4AD0-ACA9-F2A8EE97C2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99135" y="4454584"/>
            <a:ext cx="10383520" cy="2190055"/>
          </a:xfrm>
        </p:spPr>
        <p:txBody>
          <a:bodyPr>
            <a:normAutofit/>
          </a:bodyPr>
          <a:lstStyle/>
          <a:p>
            <a:r>
              <a:rPr lang="lv-LV" dirty="0"/>
              <a:t>Zinātnes doktora grāds:</a:t>
            </a:r>
          </a:p>
          <a:p>
            <a:r>
              <a:rPr lang="lv-LV" dirty="0"/>
              <a:t>Līdz 2018.g.  </a:t>
            </a:r>
            <a:r>
              <a:rPr lang="lv-LV" dirty="0" err="1"/>
              <a:t>Dr</a:t>
            </a:r>
            <a:r>
              <a:rPr lang="lv-LV" dirty="0"/>
              <a:t> </a:t>
            </a:r>
          </a:p>
          <a:p>
            <a:r>
              <a:rPr lang="lv-LV" dirty="0"/>
              <a:t>No 2019.g.  </a:t>
            </a:r>
            <a:r>
              <a:rPr lang="lv-LV" b="1" i="1" dirty="0" err="1"/>
              <a:t>PhD</a:t>
            </a:r>
            <a:r>
              <a:rPr lang="lv-LV" dirty="0"/>
              <a:t> (</a:t>
            </a:r>
            <a:r>
              <a:rPr lang="lv-LV" i="1" dirty="0" err="1"/>
              <a:t>philosophiae</a:t>
            </a:r>
            <a:r>
              <a:rPr lang="lv-LV" i="1" dirty="0"/>
              <a:t> </a:t>
            </a:r>
            <a:r>
              <a:rPr lang="lv-LV" i="1" dirty="0" err="1"/>
              <a:t>doctor</a:t>
            </a:r>
            <a:r>
              <a:rPr lang="lv-LV" dirty="0"/>
              <a:t>)</a:t>
            </a:r>
          </a:p>
        </p:txBody>
      </p:sp>
      <p:sp>
        <p:nvSpPr>
          <p:cNvPr id="10" name="Diagonal Stripe 9">
            <a:extLst>
              <a:ext uri="{FF2B5EF4-FFF2-40B4-BE49-F238E27FC236}">
                <a16:creationId xmlns:a16="http://schemas.microsoft.com/office/drawing/2014/main" id="{144203D7-EF59-4FC9-98F5-97E507107AF1}"/>
              </a:ext>
            </a:extLst>
          </p:cNvPr>
          <p:cNvSpPr/>
          <p:nvPr/>
        </p:nvSpPr>
        <p:spPr>
          <a:xfrm rot="20090969">
            <a:off x="752338" y="2882214"/>
            <a:ext cx="9273694" cy="1210588"/>
          </a:xfrm>
          <a:prstGeom prst="diagStripe">
            <a:avLst>
              <a:gd name="adj" fmla="val 100000"/>
            </a:avLst>
          </a:prstGeom>
          <a:solidFill>
            <a:schemeClr val="accent5">
              <a:lumMod val="20000"/>
              <a:lumOff val="80000"/>
              <a:alpha val="9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Akadēmiskos  un  zinātniskos  grādus piešķir uz mūžu</a:t>
            </a:r>
          </a:p>
        </p:txBody>
      </p:sp>
    </p:spTree>
    <p:extLst>
      <p:ext uri="{BB962C8B-B14F-4D97-AF65-F5344CB8AC3E}">
        <p14:creationId xmlns:p14="http://schemas.microsoft.com/office/powerpoint/2010/main" val="16258833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13EFA4-A83B-440F-B3BD-9B3F9946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85574"/>
            <a:ext cx="9570720" cy="725645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lv-LV" sz="3200" b="1" dirty="0"/>
              <a:t>Zinātniskā grāda jomas Latvijā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9570EB-F663-4090-9BD2-A5FBEE9C5A5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70561" y="1005841"/>
            <a:ext cx="5627846" cy="516489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lv-LV" dirty="0"/>
          </a:p>
          <a:p>
            <a:pPr marL="0" indent="0">
              <a:lnSpc>
                <a:spcPct val="110000"/>
              </a:lnSpc>
              <a:buNone/>
            </a:pPr>
            <a:r>
              <a:rPr lang="lv-LV" dirty="0"/>
              <a:t>Dabaszinātnes, Fizika, Ķīmija, Bioloģija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lv-LV" dirty="0"/>
              <a:t>Inženierzinātnes un tehnoloģijas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lv-LV" dirty="0"/>
              <a:t>Elektrotehnika, elektronika un IT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lv-LV" dirty="0"/>
              <a:t> </a:t>
            </a:r>
            <a:endParaRPr lang="lv-LV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F1A01D-4204-4252-9810-689C5F28F62B}"/>
              </a:ext>
            </a:extLst>
          </p:cNvPr>
          <p:cNvSpPr/>
          <p:nvPr/>
        </p:nvSpPr>
        <p:spPr>
          <a:xfrm>
            <a:off x="7254241" y="1123355"/>
            <a:ext cx="4521200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lv-LV" sz="2400" b="1" dirty="0"/>
              <a:t>2025.-26. – 6 jomas:</a:t>
            </a:r>
          </a:p>
          <a:p>
            <a:endParaRPr lang="lv-LV" dirty="0"/>
          </a:p>
          <a:p>
            <a:r>
              <a:rPr lang="lv-LV" sz="2400" b="1" dirty="0"/>
              <a:t>- Dabaszinātnēs un matemātikā</a:t>
            </a:r>
          </a:p>
          <a:p>
            <a:endParaRPr lang="lv-LV" sz="2400" b="1" dirty="0"/>
          </a:p>
          <a:p>
            <a:r>
              <a:rPr lang="lv-LV" sz="2400" b="1" dirty="0"/>
              <a:t>- Inženierzinātnes</a:t>
            </a:r>
          </a:p>
          <a:p>
            <a:endParaRPr lang="lv-LV" sz="2400" b="1" dirty="0"/>
          </a:p>
          <a:p>
            <a:r>
              <a:rPr lang="lv-LV" sz="2400" b="1" dirty="0">
                <a:solidFill>
                  <a:srgbClr val="C00000"/>
                </a:solidFill>
              </a:rPr>
              <a:t>- </a:t>
            </a:r>
            <a:r>
              <a:rPr lang="lv-LV" sz="2400" b="1" dirty="0">
                <a:solidFill>
                  <a:srgbClr val="0070C0"/>
                </a:solidFill>
              </a:rPr>
              <a:t>Medicīna</a:t>
            </a:r>
          </a:p>
          <a:p>
            <a:endParaRPr lang="lv-LV" sz="2400" b="1" dirty="0"/>
          </a:p>
          <a:p>
            <a:r>
              <a:rPr lang="lv-LV" sz="2400" b="1" dirty="0"/>
              <a:t>- Lauksaimniecība</a:t>
            </a:r>
          </a:p>
          <a:p>
            <a:endParaRPr lang="lv-LV" sz="2400" b="1" dirty="0"/>
          </a:p>
          <a:p>
            <a:r>
              <a:rPr lang="lv-LV" sz="2400" b="1" dirty="0"/>
              <a:t>- Sociālajās zinātnēs</a:t>
            </a:r>
          </a:p>
          <a:p>
            <a:endParaRPr lang="lv-LV" sz="2400" b="1" dirty="0"/>
          </a:p>
          <a:p>
            <a:r>
              <a:rPr lang="lv-LV" sz="2400" b="1" dirty="0"/>
              <a:t>- Humanitārajās zinātnēs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503C60-BEFE-403E-AAB5-E04F1119A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1" y="781029"/>
            <a:ext cx="4541519" cy="3267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5F26C-C599-4AD3-A0FC-CB84BCAD8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1" y="4048104"/>
            <a:ext cx="4521200" cy="26577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313E4D-C7D8-49F2-803D-38175F568B29}"/>
              </a:ext>
            </a:extLst>
          </p:cNvPr>
          <p:cNvCxnSpPr/>
          <p:nvPr/>
        </p:nvCxnSpPr>
        <p:spPr>
          <a:xfrm>
            <a:off x="4866640" y="3535680"/>
            <a:ext cx="2560320" cy="23368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575009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89473-4360-44B8-BEA9-832700E92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05" y="2805430"/>
            <a:ext cx="10648950" cy="354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271E-0F48-4587-8928-9B8FB4B36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13" y="1172198"/>
            <a:ext cx="7958455" cy="1491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912EAA-7B7F-426D-AEE1-DD1BC5E0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040" y="148907"/>
            <a:ext cx="3762057" cy="3317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209C2-0A71-4492-9DED-C34F4AE07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920" y="191929"/>
            <a:ext cx="4876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758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DED072-CC9D-4F8F-B711-7B34740FC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314642"/>
            <a:ext cx="8839200" cy="273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4A1A9A-2C38-4A06-9465-E779DD2D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755" y="2604770"/>
            <a:ext cx="3981450" cy="3619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B90AAF-7B92-4A8A-B77A-1B44FEB0F228}"/>
              </a:ext>
            </a:extLst>
          </p:cNvPr>
          <p:cNvSpPr txBox="1"/>
          <p:nvPr/>
        </p:nvSpPr>
        <p:spPr>
          <a:xfrm>
            <a:off x="680720" y="3827760"/>
            <a:ext cx="70104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Zinātniskie darbinieki:</a:t>
            </a:r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lv-LV" sz="2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Vadošais pētnieks</a:t>
            </a:r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lv-LV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Pētnieks</a:t>
            </a:r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lv-LV" sz="2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Zinātniskais asistents </a:t>
            </a:r>
            <a:endParaRPr kumimoji="0" lang="lv-LV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494484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C72E78-9EEB-4560-BE72-05ED5F2C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39" y="0"/>
            <a:ext cx="997872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0823-46A1-4AC6-A2DA-D4C04A71C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610" y="6113244"/>
            <a:ext cx="309094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17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18740</TotalTime>
  <Words>335</Words>
  <Application>Microsoft Office PowerPoint</Application>
  <PresentationFormat>Widescreen</PresentationFormat>
  <Paragraphs>83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Helvetica Light</vt:lpstr>
      <vt:lpstr>Helvetica Neue</vt:lpstr>
      <vt:lpstr>Helvetica Neue Light</vt:lpstr>
      <vt:lpstr>Helvetica Neue Medium</vt:lpstr>
      <vt:lpstr>Helvetica Neue Thin</vt:lpstr>
      <vt:lpstr>1_Office Theme</vt:lpstr>
      <vt:lpstr>White</vt:lpstr>
      <vt:lpstr> Kā orientēties akadēmisko amatu un zinātnisko grādu džungļos?</vt:lpstr>
      <vt:lpstr>PowerPoint Presentation</vt:lpstr>
      <vt:lpstr>PowerPoint Presentation</vt:lpstr>
      <vt:lpstr>PowerPoint Presentation</vt:lpstr>
      <vt:lpstr>PowerPoint Presentation</vt:lpstr>
      <vt:lpstr>Zinātniskā grāda jomas Latvijā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Kā orientēties akadēmisko amatu un zinātnisko grādu džungļos?</dc:title>
  <dc:creator>Gunta Lazdāne</dc:creator>
  <cp:lastModifiedBy>Gunta Lazdāne</cp:lastModifiedBy>
  <cp:revision>41</cp:revision>
  <dcterms:created xsi:type="dcterms:W3CDTF">2024-10-16T12:56:58Z</dcterms:created>
  <dcterms:modified xsi:type="dcterms:W3CDTF">2024-11-21T17:31:36Z</dcterms:modified>
</cp:coreProperties>
</file>